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9" r:id="rId3"/>
    <p:sldId id="263" r:id="rId4"/>
    <p:sldId id="264" r:id="rId5"/>
    <p:sldId id="257" r:id="rId6"/>
    <p:sldId id="265" r:id="rId7"/>
    <p:sldId id="266" r:id="rId8"/>
    <p:sldId id="261" r:id="rId9"/>
    <p:sldId id="267" r:id="rId10"/>
    <p:sldId id="262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jax" initials="A" lastIdx="2" clrIdx="0">
    <p:extLst>
      <p:ext uri="{19B8F6BF-5375-455C-9EA6-DF929625EA0E}">
        <p15:presenceInfo xmlns:p15="http://schemas.microsoft.com/office/powerpoint/2012/main" userId="Ajax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>
        <p:scale>
          <a:sx n="66" d="100"/>
          <a:sy n="66" d="100"/>
        </p:scale>
        <p:origin x="892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D19899-BBB3-824C-0ADA-46C949BDDF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9C01E-F514-CCEB-D861-A8DFAFAA27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8E168-21F4-43BD-8CF9-7D15CA989AE2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47C42-0176-0B7D-32B1-62F6F6FC74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201F7-B510-E672-9129-68D2B2C174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30315-3C78-4554-9A37-D53691235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1205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D58FF-4D01-4AB5-BD91-72EC0F561882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A5ACAF-E858-4DBE-94DD-2112CF5B0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008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718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88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11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2479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20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8177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84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059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77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11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05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80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32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40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95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1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117-38C4-4996-A251-AC41730B7BE6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06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0D90117-38C4-4996-A251-AC41730B7BE6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838D9B5-37BD-49A0-BE54-05539B2B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667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ArjunJoshi@JJAssetManagement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ampabay.com/news/business/realestate/Waterfront-homes-in-Tampa-Bay-cost-nearly-40-percent-more_169882636/#:~:text=Published%20July%2010%2C%202018,price%20($633%2C700)%20in%20Florida.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5F4DA-E33C-D80E-A5A9-A12EBFE185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953" y="822546"/>
            <a:ext cx="8001000" cy="2971801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Pier Sans" panose="00000500000000000000" pitchFamily="50" charset="0"/>
              </a:rPr>
            </a:br>
            <a:r>
              <a:rPr lang="en-US" dirty="0">
                <a:latin typeface="Pier Sans" panose="00000500000000000000" pitchFamily="50" charset="0"/>
              </a:rPr>
              <a:t>a statistical approach to evaluation of environmental mitigation </a:t>
            </a:r>
            <a:r>
              <a:rPr lang="en-US" dirty="0" err="1">
                <a:latin typeface="Pier Sans" panose="00000500000000000000" pitchFamily="50" charset="0"/>
              </a:rPr>
              <a:t>featues</a:t>
            </a:r>
            <a:endParaRPr lang="en-US" dirty="0">
              <a:latin typeface="Pier Sans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A7D25-B40D-4515-F968-15E94E932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898" y="3913247"/>
            <a:ext cx="6245977" cy="194733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Pier Sans" panose="00000500000000000000" pitchFamily="50" charset="0"/>
              </a:rPr>
              <a:t>A case study of anthropogenic environmental degradation &amp; using modelling and ML to find a middle path of sustainability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A7161-B865-2613-474C-8847458C1E66}"/>
              </a:ext>
            </a:extLst>
          </p:cNvPr>
          <p:cNvSpPr txBox="1"/>
          <p:nvPr/>
        </p:nvSpPr>
        <p:spPr>
          <a:xfrm>
            <a:off x="7089528" y="5321967"/>
            <a:ext cx="48163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Pier Sans" panose="00000500000000000000" pitchFamily="50" charset="0"/>
              </a:rPr>
              <a:t>Arjun Joshi</a:t>
            </a:r>
          </a:p>
          <a:p>
            <a:pPr algn="r"/>
            <a:r>
              <a:rPr lang="en-US" sz="1600" dirty="0">
                <a:latin typeface="Pier Sans" panose="00000500000000000000" pitchFamily="50" charset="0"/>
              </a:rPr>
              <a:t>Data Scientist     Developer    Marine Scientist</a:t>
            </a:r>
          </a:p>
          <a:p>
            <a:pPr algn="r"/>
            <a:r>
              <a:rPr lang="en-US" sz="1600" dirty="0">
                <a:latin typeface="Pier Sans" panose="00000500000000000000" pitchFamily="50" charset="0"/>
              </a:rPr>
              <a:t>J&amp;J Asset Management</a:t>
            </a:r>
          </a:p>
          <a:p>
            <a:pPr algn="r"/>
            <a:r>
              <a:rPr lang="en-US" sz="1600" dirty="0">
                <a:latin typeface="Pier Sans" panose="00000500000000000000" pitchFamily="50" charset="0"/>
              </a:rPr>
              <a:t>Tampa, FL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9A9F2-EF2A-CDE7-B652-83BD25EA0A34}"/>
              </a:ext>
            </a:extLst>
          </p:cNvPr>
          <p:cNvSpPr txBox="1"/>
          <p:nvPr/>
        </p:nvSpPr>
        <p:spPr>
          <a:xfrm>
            <a:off x="7471610" y="6374096"/>
            <a:ext cx="4434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ArjunJoshi@JJAssetManagement.com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9B773C-FB99-1AD3-BCE4-58927BAA2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00" y="5606580"/>
            <a:ext cx="206912" cy="232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2881C2-8EF6-25BE-04E7-6001505B3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000" y="5621958"/>
            <a:ext cx="206912" cy="2327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C7C77B-CBFC-FCBB-2792-21FCE239F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740" y="2177240"/>
            <a:ext cx="3381032" cy="266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1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99508-0B26-56AC-1E5B-B8733FEE1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46" y="5350933"/>
            <a:ext cx="6038321" cy="1507067"/>
          </a:xfrm>
        </p:spPr>
        <p:txBody>
          <a:bodyPr>
            <a:normAutofit fontScale="90000"/>
          </a:bodyPr>
          <a:lstStyle/>
          <a:p>
            <a:r>
              <a:rPr lang="en-US" dirty="0"/>
              <a:t>Causes of environmental degradation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30CCB-4F6A-0DFF-266E-6C84F1747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078" y="3077634"/>
            <a:ext cx="3701522" cy="2429931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solidFill>
                  <a:schemeClr val="tx1"/>
                </a:solidFill>
              </a:rPr>
              <a:t>Vessel Activity: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Commercial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Recreational Marine Traffic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308E5-C8B3-2931-BC16-4517DA337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80" y="233953"/>
            <a:ext cx="5007966" cy="3195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DEB781-F131-3A34-6DF1-33583528C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77" y="233953"/>
            <a:ext cx="5983002" cy="32619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DD70F8-B8A5-31C8-FB6C-BB1A2E223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4078" y="3506505"/>
            <a:ext cx="1638901" cy="228469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FDE0F3-C18F-F6F9-00BD-81D56A8E4ADD}"/>
              </a:ext>
            </a:extLst>
          </p:cNvPr>
          <p:cNvSpPr txBox="1">
            <a:spLocks/>
          </p:cNvSpPr>
          <p:nvPr/>
        </p:nvSpPr>
        <p:spPr>
          <a:xfrm>
            <a:off x="7253547" y="3986684"/>
            <a:ext cx="2838719" cy="373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>
                <a:solidFill>
                  <a:schemeClr val="tx1"/>
                </a:solidFill>
              </a:rPr>
              <a:t>Coastal Construction</a:t>
            </a:r>
          </a:p>
        </p:txBody>
      </p:sp>
    </p:spTree>
    <p:extLst>
      <p:ext uri="{BB962C8B-B14F-4D97-AF65-F5344CB8AC3E}">
        <p14:creationId xmlns:p14="http://schemas.microsoft.com/office/powerpoint/2010/main" val="3871683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263BA-D123-9E95-587E-39777CBD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3416968" cy="1507067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930CF3-CB7D-0DB9-6769-599A6EBF4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758" y="1042272"/>
            <a:ext cx="3337261" cy="2129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2454A6-FF82-24BA-4DC2-624881AF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13" y="863769"/>
            <a:ext cx="3953820" cy="3946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26BB4-017B-F769-AFA7-6682D6295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938" y="1212948"/>
            <a:ext cx="3279183" cy="178779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98093EB-7694-33D4-B587-7776D2BE3E90}"/>
              </a:ext>
            </a:extLst>
          </p:cNvPr>
          <p:cNvSpPr txBox="1">
            <a:spLocks/>
          </p:cNvSpPr>
          <p:nvPr/>
        </p:nvSpPr>
        <p:spPr>
          <a:xfrm>
            <a:off x="5832186" y="3686580"/>
            <a:ext cx="6246798" cy="3099231"/>
          </a:xfrm>
          <a:prstGeom prst="rect">
            <a:avLst/>
          </a:prstGeom>
          <a:solidFill>
            <a:schemeClr val="tx1">
              <a:lumMod val="65000"/>
              <a:alpha val="4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DATA AVAILABILITY</a:t>
            </a:r>
          </a:p>
          <a:p>
            <a:r>
              <a:rPr lang="en-US" sz="2800" dirty="0"/>
              <a:t>DATA CLEANING</a:t>
            </a:r>
          </a:p>
          <a:p>
            <a:r>
              <a:rPr lang="en-US" sz="2800" dirty="0"/>
              <a:t>LARGE, DATASET</a:t>
            </a:r>
          </a:p>
          <a:p>
            <a:r>
              <a:rPr lang="en-US" sz="2800" dirty="0"/>
              <a:t>NON UNIFORM SAMPLING EVENTS</a:t>
            </a:r>
          </a:p>
          <a:p>
            <a:r>
              <a:rPr lang="en-US" sz="2800" dirty="0"/>
              <a:t>SKEWED DATA SOURCES</a:t>
            </a:r>
          </a:p>
        </p:txBody>
      </p:sp>
    </p:spTree>
    <p:extLst>
      <p:ext uri="{BB962C8B-B14F-4D97-AF65-F5344CB8AC3E}">
        <p14:creationId xmlns:p14="http://schemas.microsoft.com/office/powerpoint/2010/main" val="4017017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740E46-3C8F-F181-63F1-DC8610DE7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559" y="172541"/>
            <a:ext cx="6220703" cy="517839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0E1C61E-C925-A842-C179-2953CA0C88BA}"/>
              </a:ext>
            </a:extLst>
          </p:cNvPr>
          <p:cNvSpPr txBox="1">
            <a:spLocks/>
          </p:cNvSpPr>
          <p:nvPr/>
        </p:nvSpPr>
        <p:spPr>
          <a:xfrm>
            <a:off x="0" y="5350933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680482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B01D-4DA6-19C0-E9CE-659F995C0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23FE6-A4E6-097C-BFA8-0BA563FA4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6196"/>
            <a:ext cx="8534400" cy="3615267"/>
          </a:xfrm>
        </p:spPr>
        <p:txBody>
          <a:bodyPr>
            <a:normAutofit/>
          </a:bodyPr>
          <a:lstStyle/>
          <a:p>
            <a:r>
              <a:rPr lang="en-US" sz="3200" dirty="0"/>
              <a:t>EXPAND PREPROCESSING FOR OTHER HABITATS</a:t>
            </a:r>
          </a:p>
          <a:p>
            <a:r>
              <a:rPr lang="en-US" sz="3200" dirty="0"/>
              <a:t>LOOK AT CATASTROPHIC EVENTS</a:t>
            </a:r>
          </a:p>
          <a:p>
            <a:r>
              <a:rPr lang="en-US" sz="3200" dirty="0"/>
              <a:t>REDUCE FEATURES</a:t>
            </a:r>
          </a:p>
          <a:p>
            <a:r>
              <a:rPr lang="en-US" sz="3200" dirty="0"/>
              <a:t>ESTABLISH RELATIONSHIPS BETWEEN INDICES</a:t>
            </a:r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39AD5-0F54-7BCC-2F31-BAC5B00F9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975" y="1448602"/>
            <a:ext cx="3817203" cy="278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46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336B-C551-D62D-4EFB-673C9794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1" y="5439042"/>
            <a:ext cx="5402870" cy="1397002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Apollo beach, </a:t>
            </a:r>
            <a:r>
              <a:rPr lang="en-US" sz="2800" dirty="0" err="1"/>
              <a:t>tampa</a:t>
            </a:r>
            <a:r>
              <a:rPr lang="en-US" sz="2800" dirty="0"/>
              <a:t> bay</a:t>
            </a:r>
            <a:br>
              <a:rPr lang="en-US" sz="2800" dirty="0"/>
            </a:br>
            <a:r>
              <a:rPr lang="en-US" sz="2800" dirty="0"/>
              <a:t>(site of case study)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844B09-744B-971D-90A7-0D7AFFD1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5" y="353429"/>
            <a:ext cx="5523585" cy="4928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4F219B-5162-12C7-EB06-970B1E5D0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123" y="353428"/>
            <a:ext cx="5896612" cy="492813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F234BB4-E229-62A7-F6A4-E121AC3E1D11}"/>
              </a:ext>
            </a:extLst>
          </p:cNvPr>
          <p:cNvSpPr/>
          <p:nvPr/>
        </p:nvSpPr>
        <p:spPr>
          <a:xfrm>
            <a:off x="6795436" y="1260909"/>
            <a:ext cx="2435191" cy="2550695"/>
          </a:xfrm>
          <a:prstGeom prst="ellipse">
            <a:avLst/>
          </a:prstGeom>
          <a:solidFill>
            <a:srgbClr val="C00000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571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77CEC-2DA8-DA19-2A41-C5259145B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04" y="5002464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dirty="0"/>
              <a:t>Tampa bay’s ecosystem:</a:t>
            </a:r>
            <a:br>
              <a:rPr lang="en-US" dirty="0"/>
            </a:br>
            <a:r>
              <a:rPr lang="en-US" dirty="0"/>
              <a:t>complex and unique</a:t>
            </a:r>
            <a:br>
              <a:rPr lang="en-US" dirty="0"/>
            </a:br>
            <a:r>
              <a:rPr lang="en-US" dirty="0"/>
              <a:t>habitats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D0965-DFD2-A3CF-3EFE-2C5FC87F7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3" y="242591"/>
            <a:ext cx="3413498" cy="4328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CAC8CC-501B-23E1-995F-05DE411E5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958" y="242591"/>
            <a:ext cx="3589690" cy="4328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44891A-1302-9EC9-F401-6BC05E3C9A72}"/>
              </a:ext>
            </a:extLst>
          </p:cNvPr>
          <p:cNvSpPr txBox="1"/>
          <p:nvPr/>
        </p:nvSpPr>
        <p:spPr>
          <a:xfrm>
            <a:off x="7382317" y="242591"/>
            <a:ext cx="48794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Left</a:t>
            </a:r>
            <a:r>
              <a:rPr lang="en-US" b="1" dirty="0"/>
              <a:t>: Seagrass habitats across Tampa Bay</a:t>
            </a:r>
          </a:p>
          <a:p>
            <a:endParaRPr lang="en-US" b="1" u="sng" dirty="0"/>
          </a:p>
          <a:p>
            <a:endParaRPr lang="en-US" b="1" u="sng" dirty="0"/>
          </a:p>
          <a:p>
            <a:r>
              <a:rPr lang="en-US" b="1" u="sng" dirty="0"/>
              <a:t>Right:</a:t>
            </a:r>
            <a:r>
              <a:rPr lang="en-US" b="1" dirty="0"/>
              <a:t> Middle Tampa Bay, primary coastal habitat coverage</a:t>
            </a:r>
            <a:endParaRPr lang="en-US" b="1" u="sng" dirty="0"/>
          </a:p>
          <a:p>
            <a:r>
              <a:rPr lang="en-US" b="1" dirty="0"/>
              <a:t>Primary coastal ecosystems in Middle Tampa Bay</a:t>
            </a:r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04541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CA9E7-E9EE-1C6B-A5B0-001DAF0D3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18666"/>
            <a:ext cx="8534400" cy="1507067"/>
          </a:xfrm>
        </p:spPr>
        <p:txBody>
          <a:bodyPr/>
          <a:lstStyle/>
          <a:p>
            <a:r>
              <a:rPr lang="en-US" dirty="0"/>
              <a:t>objective and targets: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478D-3428-B792-FDD1-18242A3D9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46" y="974558"/>
            <a:ext cx="11020108" cy="454071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b="1" u="sng" dirty="0"/>
              <a:t>Purpose of the Study</a:t>
            </a:r>
            <a:r>
              <a:rPr lang="en-US" sz="3600" b="1" dirty="0"/>
              <a:t>:</a:t>
            </a:r>
          </a:p>
          <a:p>
            <a:pPr marL="0" indent="0">
              <a:buNone/>
            </a:pPr>
            <a:r>
              <a:rPr lang="en-US" sz="3600" b="1" dirty="0"/>
              <a:t>Selection of the optimal or most positively impacting mitigation feature. </a:t>
            </a:r>
          </a:p>
          <a:p>
            <a:pPr marL="0" indent="0">
              <a:buNone/>
            </a:pPr>
            <a:r>
              <a:rPr lang="en-US" sz="3600" b="1" dirty="0"/>
              <a:t>Example: Artificial Oyster Reef,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b="1" u="sng" dirty="0"/>
              <a:t>High Level Strategy:</a:t>
            </a:r>
          </a:p>
          <a:p>
            <a:pPr marL="0" indent="0">
              <a:buNone/>
            </a:pPr>
            <a:r>
              <a:rPr lang="en-US" sz="3600" b="1" dirty="0"/>
              <a:t>Use composite Indices as normalized proxies of ecosystem health or negative environmental impact.</a:t>
            </a:r>
          </a:p>
        </p:txBody>
      </p:sp>
    </p:spTree>
    <p:extLst>
      <p:ext uri="{BB962C8B-B14F-4D97-AF65-F5344CB8AC3E}">
        <p14:creationId xmlns:p14="http://schemas.microsoft.com/office/powerpoint/2010/main" val="1473839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0E8BB-1228-A65B-8CA2-4937685A3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83575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COMPETEING INTERESTS:</a:t>
            </a:r>
            <a:br>
              <a:rPr lang="en-US" dirty="0"/>
            </a:br>
            <a:r>
              <a:rPr lang="en-US" dirty="0"/>
              <a:t>Economic drivers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CA1C8-7ABD-4951-A8BA-A086E724E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92755" y="3750991"/>
            <a:ext cx="4937655" cy="23534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For the Snowbird (term for residents moving down from the North) 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Below Median Cost of Living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New Tech and Finance Jobs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Influx of young adults and money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275CA3-2FDC-A99D-F0C7-1534AF0DD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0258" y="548640"/>
            <a:ext cx="4934479" cy="3615266"/>
          </a:xfrm>
        </p:spPr>
        <p:txBody>
          <a:bodyPr>
            <a:normAutofit fontScale="92500"/>
          </a:bodyPr>
          <a:lstStyle/>
          <a:p>
            <a:pPr marL="0" indent="0">
              <a:buFont typeface="Wingdings 3" panose="05040102010807070707" pitchFamily="18" charset="2"/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>
                <a:solidFill>
                  <a:schemeClr val="tx1"/>
                </a:solidFill>
              </a:rPr>
              <a:t>Business And Government: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Multifaceted investment strategy to stimulate local economy by growth in new industry sectors. Includes corporate investment in infrastructure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Maturing into an insulated housing market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Waterfront properties sell for 40%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346124-F4C9-08F5-795C-1DDE502E44B6}"/>
              </a:ext>
            </a:extLst>
          </p:cNvPr>
          <p:cNvSpPr txBox="1"/>
          <p:nvPr/>
        </p:nvSpPr>
        <p:spPr>
          <a:xfrm>
            <a:off x="782054" y="6352143"/>
            <a:ext cx="2669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Ref: </a:t>
            </a:r>
            <a:r>
              <a:rPr lang="en-US" sz="1200" baseline="300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en-US" sz="12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Tampa Bay Times, 2018</a:t>
            </a:r>
            <a:r>
              <a:rPr lang="en-US" sz="1200" dirty="0">
                <a:solidFill>
                  <a:srgbClr val="00B0F0"/>
                </a:solidFill>
              </a:rPr>
              <a:t> (link)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36FC58-D3B4-0BE8-3C8D-F8D3186908EC}"/>
              </a:ext>
            </a:extLst>
          </p:cNvPr>
          <p:cNvSpPr txBox="1"/>
          <p:nvPr/>
        </p:nvSpPr>
        <p:spPr>
          <a:xfrm>
            <a:off x="501331" y="1434464"/>
            <a:ext cx="5004320" cy="3493264"/>
          </a:xfrm>
          <a:prstGeom prst="rect">
            <a:avLst/>
          </a:prstGeom>
          <a:solidFill>
            <a:schemeClr val="tx1">
              <a:lumMod val="75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u="sng" dirty="0">
                <a:solidFill>
                  <a:schemeClr val="bg2"/>
                </a:solidFill>
                <a:latin typeface="Pier Sans" panose="00000500000000000000" pitchFamily="50" charset="0"/>
              </a:rPr>
              <a:t>Case Study: Apollo Beach</a:t>
            </a:r>
          </a:p>
          <a:p>
            <a:r>
              <a:rPr lang="en-US" sz="1700" dirty="0">
                <a:solidFill>
                  <a:schemeClr val="bg2"/>
                </a:solidFill>
                <a:latin typeface="Pier Sans" panose="00000500000000000000" pitchFamily="50" charset="0"/>
              </a:rPr>
              <a:t>Investment in a commercial dock with 36 slips:</a:t>
            </a:r>
          </a:p>
          <a:p>
            <a:r>
              <a:rPr lang="en-US" sz="1700" dirty="0">
                <a:solidFill>
                  <a:schemeClr val="bg2"/>
                </a:solidFill>
                <a:latin typeface="Pier Sans" panose="00000500000000000000" pitchFamily="50" charset="0"/>
              </a:rPr>
              <a:t>$640,000 year Gross Profit in private rentals</a:t>
            </a:r>
          </a:p>
          <a:p>
            <a:r>
              <a:rPr lang="en-US" sz="1700" dirty="0">
                <a:solidFill>
                  <a:schemeClr val="bg2"/>
                </a:solidFill>
                <a:latin typeface="Pier Sans" panose="00000500000000000000" pitchFamily="50" charset="0"/>
              </a:rPr>
              <a:t>Add-ons for: </a:t>
            </a:r>
          </a:p>
          <a:p>
            <a:r>
              <a:rPr lang="en-US" sz="1700" dirty="0">
                <a:solidFill>
                  <a:schemeClr val="bg2"/>
                </a:solidFill>
                <a:latin typeface="Pier Sans" panose="00000500000000000000" pitchFamily="50" charset="0"/>
              </a:rPr>
              <a:t>	- Slip fees</a:t>
            </a:r>
          </a:p>
          <a:p>
            <a:r>
              <a:rPr lang="en-US" sz="1700" dirty="0">
                <a:solidFill>
                  <a:schemeClr val="bg2"/>
                </a:solidFill>
                <a:latin typeface="Pier Sans" panose="00000500000000000000" pitchFamily="50" charset="0"/>
              </a:rPr>
              <a:t>	- Fuel</a:t>
            </a:r>
          </a:p>
          <a:p>
            <a:r>
              <a:rPr lang="en-US" sz="1700" dirty="0">
                <a:solidFill>
                  <a:schemeClr val="bg2"/>
                </a:solidFill>
                <a:latin typeface="Pier Sans" panose="00000500000000000000" pitchFamily="50" charset="0"/>
              </a:rPr>
              <a:t>	- Ramp fees</a:t>
            </a:r>
          </a:p>
          <a:p>
            <a:endParaRPr lang="en-US" sz="1700" dirty="0">
              <a:solidFill>
                <a:schemeClr val="bg2"/>
              </a:solidFill>
              <a:latin typeface="Pier Sans" panose="00000500000000000000" pitchFamily="50" charset="0"/>
            </a:endParaRPr>
          </a:p>
          <a:p>
            <a:r>
              <a:rPr lang="en-US" sz="1700" dirty="0">
                <a:solidFill>
                  <a:schemeClr val="bg2"/>
                </a:solidFill>
                <a:latin typeface="Pier Sans" panose="00000500000000000000" pitchFamily="50" charset="0"/>
              </a:rPr>
              <a:t>Risks:</a:t>
            </a:r>
          </a:p>
          <a:p>
            <a:r>
              <a:rPr lang="en-US" sz="1700" dirty="0">
                <a:solidFill>
                  <a:schemeClr val="bg2"/>
                </a:solidFill>
                <a:latin typeface="Pier Sans" panose="00000500000000000000" pitchFamily="50" charset="0"/>
              </a:rPr>
              <a:t>	- Water Contamination</a:t>
            </a:r>
          </a:p>
          <a:p>
            <a:r>
              <a:rPr lang="en-US" sz="1700" dirty="0">
                <a:solidFill>
                  <a:schemeClr val="bg2"/>
                </a:solidFill>
                <a:latin typeface="Pier Sans" panose="00000500000000000000" pitchFamily="50" charset="0"/>
              </a:rPr>
              <a:t>	- Maintenance</a:t>
            </a:r>
          </a:p>
          <a:p>
            <a:r>
              <a:rPr lang="en-US" sz="1700" dirty="0">
                <a:solidFill>
                  <a:schemeClr val="bg2"/>
                </a:solidFill>
                <a:latin typeface="Pier Sans" panose="00000500000000000000" pitchFamily="50" charset="0"/>
              </a:rPr>
              <a:t>	- Wildlife Endangerment</a:t>
            </a:r>
          </a:p>
          <a:p>
            <a:r>
              <a:rPr lang="en-US" sz="1700" dirty="0">
                <a:solidFill>
                  <a:schemeClr val="bg2"/>
                </a:solidFill>
                <a:latin typeface="Pier Sans" panose="00000500000000000000" pitchFamily="50" charset="0"/>
              </a:rPr>
              <a:t>	- Mostly deemed irrelevant</a:t>
            </a:r>
          </a:p>
        </p:txBody>
      </p:sp>
    </p:spTree>
    <p:extLst>
      <p:ext uri="{BB962C8B-B14F-4D97-AF65-F5344CB8AC3E}">
        <p14:creationId xmlns:p14="http://schemas.microsoft.com/office/powerpoint/2010/main" val="1902365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57BD6-B6D2-19CE-55D0-0DD901650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US" dirty="0"/>
              <a:t>WHY IT’S IMPORTANT: ENVIRONMENTS PROTECT COMMUNITIES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1D7ED-6D2D-6DD7-5ABA-E243AA21A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105" y="735886"/>
            <a:ext cx="11507789" cy="5166360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WATERSHED POLLUTION</a:t>
            </a:r>
          </a:p>
          <a:p>
            <a:r>
              <a:rPr lang="en-US" sz="3600" dirty="0"/>
              <a:t>HARMFUL ALGAL BLOOMS</a:t>
            </a:r>
          </a:p>
          <a:p>
            <a:r>
              <a:rPr lang="en-US" sz="3600" dirty="0"/>
              <a:t>IMPACTS ON HUMAN HEALTH</a:t>
            </a:r>
          </a:p>
          <a:p>
            <a:r>
              <a:rPr lang="en-US" sz="3600" dirty="0"/>
              <a:t>ENVIRONEMTAL BUFFERS</a:t>
            </a:r>
          </a:p>
          <a:p>
            <a:r>
              <a:rPr lang="en-US" sz="3600" dirty="0"/>
              <a:t>ECONOMIC IMPACTS</a:t>
            </a:r>
          </a:p>
          <a:p>
            <a:pPr lvl="1"/>
            <a:r>
              <a:rPr lang="en-US" sz="3400" dirty="0"/>
              <a:t>TOURISM</a:t>
            </a:r>
          </a:p>
          <a:p>
            <a:pPr lvl="1"/>
            <a:r>
              <a:rPr lang="en-US" sz="3400" dirty="0"/>
              <a:t>LOCAL INDUSTRY</a:t>
            </a:r>
          </a:p>
          <a:p>
            <a:pPr lvl="1"/>
            <a:r>
              <a:rPr lang="en-US" sz="3400" dirty="0"/>
              <a:t>PROPERTY VALUE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0771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CC72D-F878-DD1B-1D5E-72C5C0F5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228477"/>
            <a:ext cx="11356992" cy="1507067"/>
          </a:xfrm>
        </p:spPr>
        <p:txBody>
          <a:bodyPr/>
          <a:lstStyle/>
          <a:p>
            <a:r>
              <a:rPr lang="en-US" dirty="0"/>
              <a:t>The Data set:</a:t>
            </a:r>
            <a:br>
              <a:rPr lang="en-US" dirty="0"/>
            </a:br>
            <a:r>
              <a:rPr lang="en-US" dirty="0"/>
              <a:t>EDA is subset focused on benthos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FD920-D810-A87E-37EF-27B9540C61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b="1" dirty="0"/>
              <a:t>ENVIRONMENTAL DATA</a:t>
            </a:r>
          </a:p>
          <a:p>
            <a:r>
              <a:rPr lang="en-US" sz="3200" dirty="0"/>
              <a:t>BENTHOS (SEAFLOOR)</a:t>
            </a:r>
          </a:p>
          <a:p>
            <a:r>
              <a:rPr lang="en-US" sz="3200" dirty="0"/>
              <a:t>OPEN WATER</a:t>
            </a:r>
          </a:p>
          <a:p>
            <a:r>
              <a:rPr lang="en-US" sz="3200" dirty="0"/>
              <a:t>SEAGRASS</a:t>
            </a:r>
          </a:p>
          <a:p>
            <a:r>
              <a:rPr lang="en-US" sz="3200" dirty="0"/>
              <a:t>MANGROVES</a:t>
            </a:r>
          </a:p>
          <a:p>
            <a:r>
              <a:rPr lang="en-US" sz="3200" dirty="0"/>
              <a:t>ESTUARIES</a:t>
            </a:r>
          </a:p>
          <a:p>
            <a:r>
              <a:rPr lang="en-US" sz="3200" dirty="0"/>
              <a:t>WATERQUALITY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451C0-78CA-29C2-5BDB-571CEEC76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64781" y="377793"/>
            <a:ext cx="4934479" cy="361526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b="1" dirty="0"/>
              <a:t>HUMAN IMPACT DATA</a:t>
            </a:r>
          </a:p>
          <a:p>
            <a:r>
              <a:rPr lang="en-US" sz="3200" dirty="0"/>
              <a:t>CONSTRUCTION ACTIVITY</a:t>
            </a:r>
          </a:p>
          <a:p>
            <a:r>
              <a:rPr lang="en-US" sz="3200" dirty="0"/>
              <a:t>MARINE ACTIVITY</a:t>
            </a:r>
          </a:p>
          <a:p>
            <a:r>
              <a:rPr lang="en-US" sz="3200" dirty="0"/>
              <a:t>POLLUTION</a:t>
            </a:r>
          </a:p>
          <a:p>
            <a:r>
              <a:rPr lang="en-US" sz="3200" dirty="0"/>
              <a:t>NITRATE/PHOSPHATE LOADING</a:t>
            </a:r>
          </a:p>
        </p:txBody>
      </p:sp>
    </p:spTree>
    <p:extLst>
      <p:ext uri="{BB962C8B-B14F-4D97-AF65-F5344CB8AC3E}">
        <p14:creationId xmlns:p14="http://schemas.microsoft.com/office/powerpoint/2010/main" val="395811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9952A-8A33-FB4A-7B39-720FFB900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US" dirty="0"/>
              <a:t>Sampling events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79D365-33F8-2D4E-8D7A-2F11A64BE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84" r="30625"/>
          <a:stretch/>
        </p:blipFill>
        <p:spPr>
          <a:xfrm>
            <a:off x="7052732" y="0"/>
            <a:ext cx="513926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F2C0D6-7774-5282-82BD-B9EB9BDCC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52" y="0"/>
            <a:ext cx="3202505" cy="25888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1A4E5F-F6E5-0B05-70F4-B158CFCA6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43" y="120256"/>
            <a:ext cx="5239853" cy="523067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82E842-E237-13C0-B739-2F0C948551FF}"/>
              </a:ext>
            </a:extLst>
          </p:cNvPr>
          <p:cNvCxnSpPr>
            <a:cxnSpLocks/>
          </p:cNvCxnSpPr>
          <p:nvPr/>
        </p:nvCxnSpPr>
        <p:spPr>
          <a:xfrm flipH="1">
            <a:off x="10498204" y="2588839"/>
            <a:ext cx="830731" cy="1862487"/>
          </a:xfrm>
          <a:prstGeom prst="straightConnector1">
            <a:avLst/>
          </a:prstGeom>
          <a:ln w="5715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892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9154A-E3DF-3F30-EE5F-3FF77DE44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12192000" cy="1507067"/>
          </a:xfrm>
        </p:spPr>
        <p:txBody>
          <a:bodyPr>
            <a:normAutofit/>
          </a:bodyPr>
          <a:lstStyle/>
          <a:p>
            <a:r>
              <a:rPr lang="en-US" sz="3200" dirty="0"/>
              <a:t>Diversity as an index: NORMALIZED VALUE FOR ALL DATASETS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D8FE27-2529-0CEE-0E68-D2346E006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19" y="266569"/>
            <a:ext cx="5776381" cy="3997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C5A9DE-8186-CC00-E802-67FC8A777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79" y="266569"/>
            <a:ext cx="3988596" cy="410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65746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601</TotalTime>
  <Words>395</Words>
  <Application>Microsoft Office PowerPoint</Application>
  <PresentationFormat>Widescreen</PresentationFormat>
  <Paragraphs>88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Century Gothic</vt:lpstr>
      <vt:lpstr>Pier Sans</vt:lpstr>
      <vt:lpstr>Wingdings 3</vt:lpstr>
      <vt:lpstr>Slice</vt:lpstr>
      <vt:lpstr> a statistical approach to evaluation of environmental mitigation featues</vt:lpstr>
      <vt:lpstr>Apollo beach, tampa bay (site of case study)</vt:lpstr>
      <vt:lpstr>Tampa bay’s ecosystem: complex and unique habitats</vt:lpstr>
      <vt:lpstr>objective and targets: Indices</vt:lpstr>
      <vt:lpstr>COMPETEING INTERESTS: Economic drivers</vt:lpstr>
      <vt:lpstr>WHY IT’S IMPORTANT: ENVIRONMENTS PROTECT COMMUNITIES</vt:lpstr>
      <vt:lpstr>The Data set: EDA is subset focused on benthos data</vt:lpstr>
      <vt:lpstr>Sampling events</vt:lpstr>
      <vt:lpstr>Diversity as an index: NORMALIZED VALUE FOR ALL DATASETS</vt:lpstr>
      <vt:lpstr>Causes of environmental degradation</vt:lpstr>
      <vt:lpstr>challenges</vt:lpstr>
      <vt:lpstr>PowerPoint Presentation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 statistical approach to evaluation of environmental mitigation featues</dc:title>
  <dc:creator>Ajax</dc:creator>
  <cp:lastModifiedBy>Ajax</cp:lastModifiedBy>
  <cp:revision>2</cp:revision>
  <dcterms:created xsi:type="dcterms:W3CDTF">2024-11-01T09:45:44Z</dcterms:created>
  <dcterms:modified xsi:type="dcterms:W3CDTF">2024-11-01T19:47:03Z</dcterms:modified>
</cp:coreProperties>
</file>